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948118-1E68-4FDC-943F-84F8AC87D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7E4199F-1125-4EEB-AA75-B7B837002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48E52B-8695-4C1D-82A8-94211B0F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6014-DAA7-46BD-821D-AB5A0F82AA78}" type="datetimeFigureOut">
              <a:rPr lang="ko-KR" altLang="en-US" smtClean="0"/>
              <a:t>2019-03-08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C1A341-C5E7-4512-A6ED-AC523F023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A65FFF-078B-402D-A8A9-41DDAC87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1403-86F9-4548-B9DF-B2C4A53DCF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30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60B73E-8A96-43E8-93C4-86FC2FB2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108F5FE-C349-429D-8A55-5848D191A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AD2592-3203-4DE3-B2E6-FA39D295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6014-DAA7-46BD-821D-AB5A0F82AA78}" type="datetimeFigureOut">
              <a:rPr lang="ko-KR" altLang="en-US" smtClean="0"/>
              <a:t>2019-03-08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2D32D5-BB45-46A9-B98B-59EC64B7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DDB80F-EB8B-44FD-927A-7537C5D4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1403-86F9-4548-B9DF-B2C4A53DCF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07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0E8B8AA-9313-46E7-AE08-13BBE5A75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9271B40-ED7E-406B-BB65-F33864093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AD24DD-C521-4570-BDC2-968F6497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6014-DAA7-46BD-821D-AB5A0F82AA78}" type="datetimeFigureOut">
              <a:rPr lang="ko-KR" altLang="en-US" smtClean="0"/>
              <a:t>2019-03-08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10B63D-73EB-4751-A098-630CD614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806830-BB83-4E59-B2E1-2F5EC243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1403-86F9-4548-B9DF-B2C4A53DCF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157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9067E2-9486-4E9B-9919-F5D13B0B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BA7C3F-9653-4736-9362-FAC90F783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71347C-FA84-4D03-974B-A671BC6B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6014-DAA7-46BD-821D-AB5A0F82AA78}" type="datetimeFigureOut">
              <a:rPr lang="ko-KR" altLang="en-US" smtClean="0"/>
              <a:t>2019-03-08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FCC7F0-0BCA-4A71-BE57-49A11EF7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48B705-9664-46E4-9479-AE843A94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1403-86F9-4548-B9DF-B2C4A53DCF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13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004814-84DF-469C-9E38-AE96C27A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0FFD56-330D-4CBA-86A9-05ADC2E48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974108-4624-48E8-B166-4711D504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6014-DAA7-46BD-821D-AB5A0F82AA78}" type="datetimeFigureOut">
              <a:rPr lang="ko-KR" altLang="en-US" smtClean="0"/>
              <a:t>2019-03-08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408B31-8420-43D7-89AC-1F050E07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DE029D-F02C-4FB5-9234-B8DD9F00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1403-86F9-4548-B9DF-B2C4A53DCF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660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E0818F-DC11-4D6F-8921-1FA5662D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B9764E-EEBC-42D8-B2CF-E0ED5CDF0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5964B3D-7ABB-46F5-8A70-BF312FD6C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4913CC7-0B3D-4D18-86A2-D7668D99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6014-DAA7-46BD-821D-AB5A0F82AA78}" type="datetimeFigureOut">
              <a:rPr lang="ko-KR" altLang="en-US" smtClean="0"/>
              <a:t>2019-03-08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679F9F-9ABF-4753-8600-E81F6AD2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2E48B2-46DF-4CB2-A7F8-A59965F4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1403-86F9-4548-B9DF-B2C4A53DCF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92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1B6A83-984E-4374-A081-638643AD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A29ADF-A4D7-44B3-9A74-DCA012C99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2613AC5-328D-4E6E-9109-CA0C0FFA4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FB7E9D3-0FC4-4F44-BDA0-4D0B2071D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A111E5A-826D-4177-BA95-30EFCCF42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617C9D7-AFBA-40D4-A018-FAEB671D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6014-DAA7-46BD-821D-AB5A0F82AA78}" type="datetimeFigureOut">
              <a:rPr lang="ko-KR" altLang="en-US" smtClean="0"/>
              <a:t>2019-03-08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635C897-AC26-4E74-AB9D-EDBDC38C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2138B12-3422-43EF-BC10-DC264F3E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1403-86F9-4548-B9DF-B2C4A53DCF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63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E6C363-C3EE-4141-8C08-F8B9923B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C2CCC44-A61D-4752-BCE0-1C26DA6F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6014-DAA7-46BD-821D-AB5A0F82AA78}" type="datetimeFigureOut">
              <a:rPr lang="ko-KR" altLang="en-US" smtClean="0"/>
              <a:t>2019-03-08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3E87AB3-B6C6-4DB5-AEDF-95C8C72C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023BEF9-5012-47E4-B2F3-6142C47F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1403-86F9-4548-B9DF-B2C4A53DCF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10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D97C8E7-DE34-43D9-96CA-C18FAD35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6014-DAA7-46BD-821D-AB5A0F82AA78}" type="datetimeFigureOut">
              <a:rPr lang="ko-KR" altLang="en-US" smtClean="0"/>
              <a:t>2019-03-08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5AAD7AD-C76E-4CF5-BAD6-2A61BBFD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CB375B-795D-4CA0-9378-7AF481610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1403-86F9-4548-B9DF-B2C4A53DCF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21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DDBF78-DFF1-42AE-B935-11312899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3C5EEE-F836-4BF9-A3E1-67097D51A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AFB9606-D588-4BFE-B2E2-C59641348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E8B172-92D1-45D8-8C79-C62A9ED7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6014-DAA7-46BD-821D-AB5A0F82AA78}" type="datetimeFigureOut">
              <a:rPr lang="ko-KR" altLang="en-US" smtClean="0"/>
              <a:t>2019-03-08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F4FF1A-1C9F-4B6B-BF63-314A54A1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27AE6B8-7F8F-4E1E-943C-041791CF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1403-86F9-4548-B9DF-B2C4A53DCF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5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0CFE7C-DF9F-4A8E-9719-99BC1E6C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9909137-F114-4D79-AE6F-AC8690377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9D96ACD-F952-4853-91B2-A1A2513B9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C8B9C9-F90D-46E7-A56A-15E8D385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6014-DAA7-46BD-821D-AB5A0F82AA78}" type="datetimeFigureOut">
              <a:rPr lang="ko-KR" altLang="en-US" smtClean="0"/>
              <a:t>2019-03-08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415F14-49F4-47CB-B3D8-96DFA29A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818732-A993-483E-9077-67FE70A7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1403-86F9-4548-B9DF-B2C4A53DCF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77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F63652D-1CA6-4BFA-A0A0-11D8735E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5BD187-53A6-4533-B8E4-EAFB4208C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92696F-0E21-43B7-BAA1-81C7848A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6014-DAA7-46BD-821D-AB5A0F82AA78}" type="datetimeFigureOut">
              <a:rPr lang="ko-KR" altLang="en-US" smtClean="0"/>
              <a:t>2019-03-08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DA82AAE-C95E-46E0-8773-AC2F8F816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109224-365A-4FEE-B3BE-E7D980EEA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1403-86F9-4548-B9DF-B2C4A53DCF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94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GmlXHZ2s2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0FC6C4D-9EAB-4D39-942C-177CE7E9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563"/>
            <a:ext cx="10515600" cy="644087"/>
          </a:xfrm>
        </p:spPr>
        <p:txBody>
          <a:bodyPr>
            <a:normAutofit fontScale="90000"/>
          </a:bodyPr>
          <a:lstStyle/>
          <a:p>
            <a:pPr algn="ctr"/>
            <a:br>
              <a:rPr lang="ko-KR" altLang="en-US" dirty="0"/>
            </a:br>
            <a:r>
              <a:rPr lang="ko-KR" altLang="en-US" sz="3100" b="1" dirty="0"/>
              <a:t>한국 밴드 꿈</a:t>
            </a:r>
            <a:r>
              <a:rPr lang="en-US" altLang="ko-KR" sz="3100" b="1" dirty="0"/>
              <a:t>, </a:t>
            </a:r>
            <a:r>
              <a:rPr lang="ko-KR" altLang="en-US" sz="3100" b="1" dirty="0" err="1"/>
              <a:t>부평대중음악둘레길</a:t>
            </a:r>
            <a:r>
              <a:rPr lang="ko-KR" altLang="en-US" sz="3100" b="1" dirty="0"/>
              <a:t> 거닐다</a:t>
            </a:r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ACEA577-F4C3-4968-8C99-F8001143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192924"/>
            <a:ext cx="5035550" cy="302026"/>
          </a:xfrm>
        </p:spPr>
        <p:txBody>
          <a:bodyPr>
            <a:normAutofit/>
          </a:bodyPr>
          <a:lstStyle/>
          <a:p>
            <a:r>
              <a:rPr lang="en-US" altLang="ko-KR" sz="1400" dirty="0">
                <a:solidFill>
                  <a:schemeClr val="tx1"/>
                </a:solidFill>
              </a:rPr>
              <a:t>2019 </a:t>
            </a:r>
            <a:r>
              <a:rPr lang="ko-KR" altLang="en-US" sz="1400" dirty="0">
                <a:solidFill>
                  <a:schemeClr val="tx1"/>
                </a:solidFill>
              </a:rPr>
              <a:t>문화가 있는 날 </a:t>
            </a:r>
            <a:r>
              <a:rPr lang="en-US" altLang="ko-KR" sz="1400" dirty="0">
                <a:solidFill>
                  <a:schemeClr val="tx1"/>
                </a:solidFill>
              </a:rPr>
              <a:t>&lt;</a:t>
            </a:r>
            <a:r>
              <a:rPr lang="ko-KR" altLang="en-US" sz="1400" dirty="0">
                <a:solidFill>
                  <a:schemeClr val="tx1"/>
                </a:solidFill>
              </a:rPr>
              <a:t>지역문화 콘텐츠 특성화</a:t>
            </a:r>
            <a:r>
              <a:rPr lang="en-US" altLang="ko-KR" sz="1400" dirty="0">
                <a:solidFill>
                  <a:schemeClr val="tx1"/>
                </a:solidFill>
              </a:rPr>
              <a:t>&gt; </a:t>
            </a:r>
            <a:r>
              <a:rPr lang="ko-KR" altLang="en-US" sz="1400" dirty="0">
                <a:solidFill>
                  <a:schemeClr val="tx1"/>
                </a:solidFill>
              </a:rPr>
              <a:t>공모 사업</a:t>
            </a:r>
          </a:p>
        </p:txBody>
      </p:sp>
      <p:pic>
        <p:nvPicPr>
          <p:cNvPr id="6" name="내용 개체 틀 5" descr="1.jpg">
            <a:extLst>
              <a:ext uri="{FF2B5EF4-FFF2-40B4-BE49-F238E27FC236}">
                <a16:creationId xmlns:a16="http://schemas.microsoft.com/office/drawing/2014/main" id="{CD50DEEA-1B61-4218-8D74-4F152135419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84263"/>
            <a:ext cx="10515600" cy="3533775"/>
          </a:xfrm>
        </p:spPr>
      </p:pic>
      <p:sp>
        <p:nvSpPr>
          <p:cNvPr id="7" name="제목 3">
            <a:extLst>
              <a:ext uri="{FF2B5EF4-FFF2-40B4-BE49-F238E27FC236}">
                <a16:creationId xmlns:a16="http://schemas.microsoft.com/office/drawing/2014/main" id="{83873743-8E0F-4242-9264-A4C493874908}"/>
              </a:ext>
            </a:extLst>
          </p:cNvPr>
          <p:cNvSpPr txBox="1">
            <a:spLocks/>
          </p:cNvSpPr>
          <p:nvPr/>
        </p:nvSpPr>
        <p:spPr>
          <a:xfrm>
            <a:off x="1186460" y="5242056"/>
            <a:ext cx="10515600" cy="1074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ko-KR" altLang="en-US" dirty="0"/>
            </a:br>
            <a:r>
              <a:rPr lang="en-US" altLang="ko-KR" sz="2300" dirty="0"/>
              <a:t>2019. 3. 10</a:t>
            </a:r>
          </a:p>
          <a:p>
            <a:pPr algn="ctr"/>
            <a:endParaRPr lang="en-US" altLang="ko-KR" sz="1900" dirty="0"/>
          </a:p>
          <a:p>
            <a:pPr algn="ctr"/>
            <a:r>
              <a:rPr lang="en-US" altLang="ko-KR" sz="3100" b="1" dirty="0"/>
              <a:t>ASCOMCITY MUSIC ART FAIR</a:t>
            </a:r>
          </a:p>
          <a:p>
            <a:pPr algn="ctr"/>
            <a:endParaRPr lang="ko-KR" altLang="en-US" dirty="0"/>
          </a:p>
        </p:txBody>
      </p:sp>
      <p:pic>
        <p:nvPicPr>
          <p:cNvPr id="5124" name="Picture 4" descr="http://www.ascomcity.com/wp-content/uploads/2019/02/%EB%A1%9C%EA%B3%A0-1.png">
            <a:extLst>
              <a:ext uri="{FF2B5EF4-FFF2-40B4-BE49-F238E27FC236}">
                <a16:creationId xmlns:a16="http://schemas.microsoft.com/office/drawing/2014/main" id="{A24962B8-511B-4A94-B342-C305F162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22" y="5493733"/>
            <a:ext cx="169460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12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D55464-1D29-49D4-9F7D-CECBD25A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376494" cy="658332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추진 체계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D6D109-22B7-4DAF-B755-AC7E9F104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620"/>
            <a:ext cx="10515600" cy="4351338"/>
          </a:xfrm>
          <a:ln w="12700">
            <a:solidFill>
              <a:srgbClr val="00B050"/>
            </a:solidFill>
          </a:ln>
        </p:spPr>
        <p:txBody>
          <a:bodyPr/>
          <a:lstStyle/>
          <a:p>
            <a:pPr marL="0" indent="0" algn="just" fontAlgn="base">
              <a:lnSpc>
                <a:spcPct val="160000"/>
              </a:lnSpc>
              <a:spcBef>
                <a:spcPts val="500"/>
              </a:spcBef>
            </a:pP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주관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kern="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애스컴시티뮤직아트페어</a:t>
            </a: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  <a:p>
            <a:pPr marL="0" indent="0" algn="just" fontAlgn="base">
              <a:lnSpc>
                <a:spcPct val="160000"/>
              </a:lnSpc>
              <a:spcBef>
                <a:spcPts val="500"/>
              </a:spcBef>
            </a:pP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주최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kern="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애스컴시티뮤직아트페어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인천밴드연합회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  <a:p>
            <a:pPr marL="0" indent="0" algn="just" fontAlgn="base">
              <a:lnSpc>
                <a:spcPct val="160000"/>
              </a:lnSpc>
              <a:spcBef>
                <a:spcPts val="500"/>
              </a:spcBef>
            </a:pP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협력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부평구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부평구민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부평의제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21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실천협의회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인천시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주한미국대사관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미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8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군사령부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kern="0" spc="-50" dirty="0" err="1">
                <a:latin typeface="맑은 고딕" panose="020B0503020000020004" pitchFamily="50" charset="-127"/>
              </a:rPr>
              <a:t>한미친선협의회</a:t>
            </a:r>
            <a:r>
              <a:rPr lang="ko-KR" altLang="en-US" kern="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등</a:t>
            </a: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49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3B19BD-9C9D-4466-A3BF-54D6CCEC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644"/>
            <a:ext cx="3113015" cy="333286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60000"/>
              </a:lnSpc>
              <a:spcBef>
                <a:spcPts val="500"/>
              </a:spcBef>
            </a:pPr>
            <a:br>
              <a:rPr lang="en-US" altLang="ko-KR" sz="1800" kern="0" dirty="0">
                <a:solidFill>
                  <a:srgbClr val="000000"/>
                </a:solidFill>
                <a:latin typeface="맑은 고딕" panose="020B0503020000020004" pitchFamily="50" charset="-127"/>
                <a:cs typeface="+mn-cs"/>
              </a:rPr>
            </a:br>
            <a:r>
              <a:rPr lang="ko-KR" altLang="en-US" sz="1800" kern="0" dirty="0">
                <a:solidFill>
                  <a:srgbClr val="000000"/>
                </a:solidFill>
                <a:latin typeface="맑은 고딕" panose="020B0503020000020004" pitchFamily="50" charset="-127"/>
                <a:cs typeface="+mn-cs"/>
              </a:rPr>
              <a:t>방탄소년단의 뿌리는 어디인가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anose="020B0503020000020004" pitchFamily="50" charset="-127"/>
                <a:cs typeface="+mn-cs"/>
              </a:rPr>
              <a:t>?</a:t>
            </a:r>
            <a:br>
              <a:rPr lang="ko-KR" altLang="en-US" sz="1300" kern="0" dirty="0">
                <a:solidFill>
                  <a:srgbClr val="000000"/>
                </a:solidFill>
                <a:latin typeface="한컴바탕"/>
                <a:cs typeface="+mn-cs"/>
              </a:rPr>
            </a:br>
            <a:r>
              <a:rPr lang="ko-KR" altLang="en-US" sz="1300" kern="0" dirty="0">
                <a:solidFill>
                  <a:srgbClr val="000000"/>
                </a:solidFill>
                <a:latin typeface="한컴바탕"/>
                <a:cs typeface="+mn-cs"/>
              </a:rPr>
              <a:t>                                                    </a:t>
            </a:r>
            <a:endParaRPr lang="ko-KR" altLang="en-US" sz="20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41CAA5-D2C7-42BF-AC73-FA40AE202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806" y="14177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C225D1D-B92C-4FED-AFFA-D9284E06B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176" y="681038"/>
            <a:ext cx="21761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3" name="_x601546160" descr="EMB00003b940971">
            <a:extLst>
              <a:ext uri="{FF2B5EF4-FFF2-40B4-BE49-F238E27FC236}">
                <a16:creationId xmlns:a16="http://schemas.microsoft.com/office/drawing/2014/main" id="{67546D59-30F6-48C1-A22E-04BDE890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46" y="1537890"/>
            <a:ext cx="6708448" cy="471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2C1D78E1-19CE-423D-96BF-15340C18F20A}"/>
              </a:ext>
            </a:extLst>
          </p:cNvPr>
          <p:cNvSpPr txBox="1">
            <a:spLocks/>
          </p:cNvSpPr>
          <p:nvPr/>
        </p:nvSpPr>
        <p:spPr>
          <a:xfrm>
            <a:off x="3723956" y="909638"/>
            <a:ext cx="4744088" cy="333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60000"/>
              </a:lnSpc>
              <a:spcBef>
                <a:spcPts val="500"/>
              </a:spcBef>
            </a:pPr>
            <a:r>
              <a:rPr lang="ko-KR" altLang="en-US" sz="2000" b="1" kern="0" dirty="0">
                <a:latin typeface="맑은 고딕" panose="020B0503020000020004" pitchFamily="50" charset="-127"/>
                <a:cs typeface="+mn-cs"/>
              </a:rPr>
              <a:t>한국</a:t>
            </a:r>
            <a:r>
              <a:rPr lang="en-US" altLang="ko-KR" sz="2000" b="1" kern="0" dirty="0">
                <a:latin typeface="맑은 고딕" panose="020B0503020000020004" pitchFamily="50" charset="-127"/>
                <a:cs typeface="+mn-cs"/>
              </a:rPr>
              <a:t> </a:t>
            </a:r>
            <a:r>
              <a:rPr lang="ko-KR" altLang="en-US" sz="2000" b="1" kern="0" dirty="0">
                <a:latin typeface="맑은 고딕" panose="020B0503020000020004" pitchFamily="50" charset="-127"/>
                <a:cs typeface="+mn-cs"/>
              </a:rPr>
              <a:t>밴드 꿈 </a:t>
            </a:r>
            <a:r>
              <a:rPr lang="ko-KR" altLang="en-US" sz="2000" b="1" kern="0" dirty="0" err="1">
                <a:latin typeface="맑은 고딕" panose="020B0503020000020004" pitchFamily="50" charset="-127"/>
                <a:cs typeface="+mn-cs"/>
              </a:rPr>
              <a:t>설린</a:t>
            </a:r>
            <a:r>
              <a:rPr lang="en-US" altLang="ko-KR" sz="2000" b="1" kern="0" dirty="0">
                <a:latin typeface="맑은 고딕" panose="020B0503020000020004" pitchFamily="50" charset="-127"/>
                <a:cs typeface="+mn-cs"/>
              </a:rPr>
              <a:t>, </a:t>
            </a:r>
            <a:r>
              <a:rPr lang="ko-KR" altLang="en-US" sz="2000" b="1" kern="0" dirty="0" err="1">
                <a:latin typeface="맑은 고딕" panose="020B0503020000020004" pitchFamily="50" charset="-127"/>
                <a:cs typeface="+mn-cs"/>
              </a:rPr>
              <a:t>부평대중음악둘레길</a:t>
            </a:r>
            <a:r>
              <a:rPr lang="ko-KR" altLang="en-US" sz="2000" b="1" kern="0" dirty="0">
                <a:latin typeface="한컴바탕"/>
                <a:cs typeface="+mn-cs"/>
              </a:rPr>
              <a:t>                                               </a:t>
            </a:r>
            <a:endParaRPr lang="ko-KR" altLang="en-US" sz="2000" b="1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836C079-3D8C-4459-A62E-A7A0A317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2371" y="1339946"/>
            <a:ext cx="70223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5" name="_x601547384" descr="EMB00003b940970">
            <a:extLst>
              <a:ext uri="{FF2B5EF4-FFF2-40B4-BE49-F238E27FC236}">
                <a16:creationId xmlns:a16="http://schemas.microsoft.com/office/drawing/2014/main" id="{551BB558-4927-4FB9-A1DA-084C697EE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394" y="1568545"/>
            <a:ext cx="3857081" cy="46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6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0F93B9-6573-4B16-9E6D-59A90714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678497" cy="473773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꿈을 꿉니다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653AC0-C9A8-4429-9F75-34D41863A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898"/>
            <a:ext cx="10515600" cy="5653975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fontAlgn="base"/>
            <a:r>
              <a:rPr lang="ko-KR" altLang="en-US" sz="2000" dirty="0"/>
              <a:t>한반도 최대 미군기지 부평 </a:t>
            </a:r>
            <a:r>
              <a:rPr lang="ko-KR" altLang="en-US" sz="2000" dirty="0" err="1"/>
              <a:t>애스컴시티가</a:t>
            </a:r>
            <a:r>
              <a:rPr lang="ko-KR" altLang="en-US" sz="2000" dirty="0"/>
              <a:t> 전쟁의 상징에서 평화의 장소로 탈바꿈하는데</a:t>
            </a:r>
            <a:r>
              <a:rPr lang="en-US" altLang="ko-KR" sz="2000" dirty="0"/>
              <a:t>, </a:t>
            </a:r>
            <a:r>
              <a:rPr lang="ko-KR" altLang="en-US" sz="2000" dirty="0"/>
              <a:t>한국 대중음악 밴드 공연으로 기여하고 싶고</a:t>
            </a:r>
            <a:r>
              <a:rPr lang="en-US" altLang="ko-KR" sz="2000" dirty="0"/>
              <a:t>,</a:t>
            </a:r>
            <a:endParaRPr lang="ko-KR" altLang="en-US" sz="2000" dirty="0"/>
          </a:p>
          <a:p>
            <a:pPr fontAlgn="base"/>
            <a:r>
              <a:rPr lang="ko-KR" altLang="en-US" sz="2000" dirty="0"/>
              <a:t>부평 캠프마켓 미군 부대 안 잔디 위에서 수만명의 시민들이 밴드 공연을 자유롭게 즐기는 풍경입니다</a:t>
            </a:r>
            <a:r>
              <a:rPr lang="en-US" altLang="ko-KR" sz="2000" dirty="0"/>
              <a:t>. </a:t>
            </a:r>
          </a:p>
          <a:p>
            <a:pPr fontAlgn="base"/>
            <a:endParaRPr lang="en-US" altLang="ko-KR" sz="2000" dirty="0"/>
          </a:p>
          <a:p>
            <a:pPr marL="0" indent="0" fontAlgn="base">
              <a:buNone/>
            </a:pPr>
            <a:r>
              <a:rPr lang="en-US" altLang="ko-KR" sz="2000" dirty="0"/>
              <a:t>[</a:t>
            </a:r>
            <a:r>
              <a:rPr lang="ko-KR" altLang="en-US" sz="2000" dirty="0"/>
              <a:t>영국 </a:t>
            </a:r>
            <a:r>
              <a:rPr lang="ko-KR" altLang="en-US" sz="2000" dirty="0" err="1"/>
              <a:t>하이디</a:t>
            </a:r>
            <a:r>
              <a:rPr lang="ko-KR" altLang="en-US" sz="2000" dirty="0"/>
              <a:t> 파크 밴드공연 장면</a:t>
            </a:r>
            <a:r>
              <a:rPr lang="en-US" altLang="ko-KR" sz="2000" dirty="0"/>
              <a:t>]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온라인 미디어 4" title="Paul Simon: The Concert in Hyde Park (Trailer)">
            <a:hlinkClick r:id="" action="ppaction://media"/>
            <a:extLst>
              <a:ext uri="{FF2B5EF4-FFF2-40B4-BE49-F238E27FC236}">
                <a16:creationId xmlns:a16="http://schemas.microsoft.com/office/drawing/2014/main" id="{95ACD9C3-D5AD-4135-AA16-F18A7515AF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60646" y="3070371"/>
            <a:ext cx="6056851" cy="30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1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F43D94-F8DB-4BEE-94AC-F21DAA001151}"/>
              </a:ext>
            </a:extLst>
          </p:cNvPr>
          <p:cNvSpPr/>
          <p:nvPr/>
        </p:nvSpPr>
        <p:spPr>
          <a:xfrm>
            <a:off x="1686187" y="2262527"/>
            <a:ext cx="9202723" cy="251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‘</a:t>
            </a:r>
            <a:r>
              <a:rPr lang="ko-KR" altLang="en-US" sz="2800" dirty="0">
                <a:solidFill>
                  <a:prstClr val="black"/>
                </a:solidFill>
              </a:rPr>
              <a:t>꿈을 실현하기 위한 발걸음은 오늘도 멈추지 않습니다</a:t>
            </a:r>
            <a:r>
              <a:rPr lang="en-US" altLang="ko-KR" sz="2800" dirty="0">
                <a:solidFill>
                  <a:prstClr val="black"/>
                </a:solidFill>
              </a:rPr>
              <a:t>’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en-US" altLang="ko-KR" sz="2600" dirty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ko-KR" altLang="en-US" sz="2800" dirty="0">
                <a:solidFill>
                  <a:prstClr val="black"/>
                </a:solidFill>
              </a:rPr>
              <a:t>감사합니다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en-US" altLang="ko-KR" sz="2800" dirty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ko-KR" sz="2800" dirty="0">
                <a:solidFill>
                  <a:srgbClr val="7030A0"/>
                </a:solidFill>
              </a:rPr>
              <a:t>ASCOMCITY MUSIC ART FAIR</a:t>
            </a:r>
          </a:p>
        </p:txBody>
      </p:sp>
    </p:spTree>
    <p:extLst>
      <p:ext uri="{BB962C8B-B14F-4D97-AF65-F5344CB8AC3E}">
        <p14:creationId xmlns:p14="http://schemas.microsoft.com/office/powerpoint/2010/main" val="198958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0172EA-B2AF-455F-A2F6-6A0B658E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2129915" cy="683499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왜 하는가</a:t>
            </a:r>
            <a:r>
              <a:rPr lang="en-US" altLang="ko-KR" sz="2800" dirty="0"/>
              <a:t>?</a:t>
            </a:r>
            <a:endParaRPr lang="ko-KR" altLang="en-US" sz="280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42EB88B-A799-4BB5-BF1E-B23BFB81B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12875"/>
            <a:ext cx="5157787" cy="587376"/>
          </a:xfrm>
        </p:spPr>
        <p:txBody>
          <a:bodyPr/>
          <a:lstStyle/>
          <a:p>
            <a:pPr algn="ctr"/>
            <a:r>
              <a:rPr lang="ko-KR" altLang="en-US" dirty="0"/>
              <a:t>사업 목표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DCFF1D-FB10-4D89-8137-780A9640B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194683"/>
            <a:ext cx="5157787" cy="3684588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r" fontAlgn="base" latinLnBrk="0">
              <a:buNone/>
            </a:pPr>
            <a:r>
              <a:rPr lang="ko-KR" altLang="en-US" sz="2400" dirty="0"/>
              <a:t>한국 대중음악의 중심지 부평에 조성한 </a:t>
            </a:r>
            <a:r>
              <a:rPr lang="ko-KR" altLang="en-US" sz="2400" dirty="0" err="1"/>
              <a:t>부평대중음악둘레길에</a:t>
            </a:r>
            <a:r>
              <a:rPr lang="ko-KR" altLang="en-US" sz="2400" dirty="0"/>
              <a:t> 정기적인 밴드공연을 추진하여</a:t>
            </a:r>
            <a:r>
              <a:rPr lang="en-US" altLang="ko-KR" sz="2400" dirty="0"/>
              <a:t>, </a:t>
            </a:r>
            <a:r>
              <a:rPr lang="ko-KR" altLang="en-US" sz="2400" dirty="0"/>
              <a:t>많은 사람들이 찾아오게 함으로서 현재 침체되어 있는 </a:t>
            </a:r>
            <a:r>
              <a:rPr lang="ko-KR" altLang="en-US" sz="2400" dirty="0" err="1"/>
              <a:t>부평대중음악둘레길</a:t>
            </a:r>
            <a:r>
              <a:rPr lang="ko-KR" altLang="en-US" sz="2400" dirty="0"/>
              <a:t> 주변인 부평 캠프마켓과 부평 신촌</a:t>
            </a:r>
            <a:r>
              <a:rPr lang="en-US" altLang="ko-KR" sz="2400" dirty="0"/>
              <a:t>, </a:t>
            </a:r>
            <a:r>
              <a:rPr lang="ko-KR" altLang="en-US" sz="2400" dirty="0"/>
              <a:t>부평 삼릉 지역경제 활성화에 이바지하기 위함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ACA042B6-3F7D-4745-A635-6ACD85500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606815"/>
            <a:ext cx="5183188" cy="422274"/>
          </a:xfrm>
        </p:spPr>
        <p:txBody>
          <a:bodyPr/>
          <a:lstStyle/>
          <a:p>
            <a:pPr algn="ctr"/>
            <a:r>
              <a:rPr lang="ko-KR" altLang="en-US" dirty="0"/>
              <a:t>추진 전략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E98BF39-3FF5-4FB5-92A0-95F15F871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194683"/>
            <a:ext cx="5183188" cy="3684588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/>
              <a:t>한국 대중음악의 중심장소로서 부평이 지닌 역사성을 널리 알려내어</a:t>
            </a:r>
            <a:r>
              <a:rPr lang="en-US" altLang="ko-KR" sz="2400" dirty="0"/>
              <a:t>, </a:t>
            </a:r>
            <a:r>
              <a:rPr lang="ko-KR" altLang="en-US" sz="2400" dirty="0"/>
              <a:t>세계 최초로 조성한 </a:t>
            </a:r>
            <a:r>
              <a:rPr lang="en-US" altLang="ko-KR" sz="2400" dirty="0"/>
              <a:t>‘</a:t>
            </a:r>
            <a:r>
              <a:rPr lang="ko-KR" altLang="en-US" sz="2400" dirty="0" err="1"/>
              <a:t>부평대중음악둘레길</a:t>
            </a:r>
            <a:r>
              <a:rPr lang="en-US" altLang="ko-KR" sz="2400" dirty="0"/>
              <a:t>’</a:t>
            </a:r>
            <a:r>
              <a:rPr lang="ko-KR" altLang="en-US" sz="2400" dirty="0"/>
              <a:t>을 대중화시켜 부평의 문화 관광 명소 만듦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9027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B586908-2981-49D5-8009-E8F8F4B19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121" y="345280"/>
            <a:ext cx="1545497" cy="457201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프로그램</a:t>
            </a:r>
          </a:p>
        </p:txBody>
      </p:sp>
      <p:sp>
        <p:nvSpPr>
          <p:cNvPr id="9" name="부제목 8">
            <a:extLst>
              <a:ext uri="{FF2B5EF4-FFF2-40B4-BE49-F238E27FC236}">
                <a16:creationId xmlns:a16="http://schemas.microsoft.com/office/drawing/2014/main" id="{513707E4-1B3F-4DF0-95F7-42DBB15BD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121" y="802481"/>
            <a:ext cx="10241779" cy="5839619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342900" indent="-342900" algn="l" fontAlgn="base">
              <a:buFontTx/>
              <a:buChar char="-"/>
            </a:pPr>
            <a:r>
              <a:rPr lang="ko-KR" altLang="en-US" sz="2000" dirty="0" err="1"/>
              <a:t>부평대중음악둘레길</a:t>
            </a:r>
            <a:r>
              <a:rPr lang="ko-KR" altLang="en-US" sz="2000" dirty="0"/>
              <a:t> 코스별 매월 </a:t>
            </a:r>
            <a:r>
              <a:rPr lang="en-US" altLang="ko-KR" sz="2000" dirty="0"/>
              <a:t>1</a:t>
            </a:r>
            <a:r>
              <a:rPr lang="ko-KR" altLang="en-US" sz="2000" dirty="0"/>
              <a:t>회 지역 밴드 공연</a:t>
            </a:r>
            <a:endParaRPr lang="en-US" altLang="ko-KR" sz="2000" dirty="0"/>
          </a:p>
          <a:p>
            <a:pPr marL="342900" indent="-342900" algn="l" fontAlgn="base">
              <a:buFontTx/>
              <a:buChar char="-"/>
            </a:pPr>
            <a:endParaRPr lang="en-US" altLang="ko-KR" dirty="0"/>
          </a:p>
          <a:p>
            <a:pPr algn="l" fontAlgn="base"/>
            <a:endParaRPr lang="en-US" altLang="ko-KR" dirty="0"/>
          </a:p>
          <a:p>
            <a:pPr marL="342900" indent="-342900" algn="l" fontAlgn="base">
              <a:buFontTx/>
              <a:buChar char="-"/>
            </a:pPr>
            <a:endParaRPr lang="en-US" altLang="ko-KR" dirty="0"/>
          </a:p>
          <a:p>
            <a:pPr marL="342900" indent="-342900" algn="l" fontAlgn="base">
              <a:buFontTx/>
              <a:buChar char="-"/>
            </a:pPr>
            <a:endParaRPr lang="en-US" altLang="ko-KR" sz="2000" dirty="0"/>
          </a:p>
          <a:p>
            <a:pPr marL="342900" indent="-342900" algn="l" fontAlgn="base">
              <a:buFontTx/>
              <a:buChar char="-"/>
            </a:pPr>
            <a:r>
              <a:rPr lang="ko-KR" altLang="en-US" sz="2000" dirty="0" err="1"/>
              <a:t>부평대중음악둘레길</a:t>
            </a:r>
            <a:r>
              <a:rPr lang="ko-KR" altLang="en-US" sz="2000" dirty="0"/>
              <a:t> 매월 </a:t>
            </a:r>
            <a:r>
              <a:rPr lang="en-US" altLang="ko-KR" sz="2000" dirty="0"/>
              <a:t>1</a:t>
            </a:r>
            <a:r>
              <a:rPr lang="ko-KR" altLang="en-US" sz="2000" dirty="0"/>
              <a:t>회 시민과 함께 하는 답사</a:t>
            </a:r>
            <a:endParaRPr lang="en-US" altLang="ko-KR" sz="2000" dirty="0"/>
          </a:p>
          <a:p>
            <a:pPr marL="342900" indent="-342900" algn="l" fontAlgn="base">
              <a:buFontTx/>
              <a:buChar char="-"/>
            </a:pPr>
            <a:endParaRPr lang="en-US" altLang="ko-KR" dirty="0"/>
          </a:p>
          <a:p>
            <a:pPr marL="342900" indent="-342900" algn="l" fontAlgn="base">
              <a:buFontTx/>
              <a:buChar char="-"/>
            </a:pPr>
            <a:endParaRPr lang="en-US" altLang="ko-KR" dirty="0"/>
          </a:p>
          <a:p>
            <a:pPr marL="342900" indent="-342900" algn="l" fontAlgn="base">
              <a:buFontTx/>
              <a:buChar char="-"/>
            </a:pPr>
            <a:endParaRPr lang="en-US" altLang="ko-KR" dirty="0"/>
          </a:p>
          <a:p>
            <a:pPr algn="l" fontAlgn="base"/>
            <a:endParaRPr lang="en-US" altLang="ko-KR" dirty="0"/>
          </a:p>
          <a:p>
            <a:pPr algn="l" fontAlgn="base"/>
            <a:r>
              <a:rPr lang="en-US" altLang="ko-KR" dirty="0"/>
              <a:t>- </a:t>
            </a:r>
            <a:r>
              <a:rPr lang="ko-KR" altLang="en-US" sz="2000" dirty="0" err="1"/>
              <a:t>부평대중음악둘레길</a:t>
            </a:r>
            <a:r>
              <a:rPr lang="ko-KR" altLang="en-US" sz="2000" dirty="0"/>
              <a:t> 매월 </a:t>
            </a:r>
            <a:r>
              <a:rPr lang="en-US" altLang="ko-KR" sz="2000" dirty="0"/>
              <a:t>1</a:t>
            </a:r>
            <a:r>
              <a:rPr lang="ko-KR" altLang="en-US" sz="2000" dirty="0"/>
              <a:t>회 시민과 함께 하는 리본 달기 행사</a:t>
            </a:r>
          </a:p>
          <a:p>
            <a:endParaRPr lang="ko-KR" alt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EAB7E92-CA66-41D4-BBDE-A0AC4BDC5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765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01515704" descr="EMB00003b940978">
            <a:extLst>
              <a:ext uri="{FF2B5EF4-FFF2-40B4-BE49-F238E27FC236}">
                <a16:creationId xmlns:a16="http://schemas.microsoft.com/office/drawing/2014/main" id="{E802E045-13D9-45A8-A047-D401DC98D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423855"/>
            <a:ext cx="4241800" cy="173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5B654535-FEB4-4E15-8E2E-51A07F9A2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2" y="127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" name="_x601550120" descr="EMB00003b940982">
            <a:extLst>
              <a:ext uri="{FF2B5EF4-FFF2-40B4-BE49-F238E27FC236}">
                <a16:creationId xmlns:a16="http://schemas.microsoft.com/office/drawing/2014/main" id="{E2E48089-A14B-4339-AA3C-0E2DFCA0F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39" y="1149349"/>
            <a:ext cx="3330724" cy="173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FA13D59-C4CE-4AEC-8EDC-83C3BE613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1" y="5263449"/>
            <a:ext cx="2807650" cy="1320803"/>
          </a:xfrm>
          <a:prstGeom prst="rect">
            <a:avLst/>
          </a:prstGeom>
        </p:spPr>
      </p:pic>
      <p:pic>
        <p:nvPicPr>
          <p:cNvPr id="1032" name="Picture 8" descr="http://www.ascomcity.com/wp-content/uploads/2019/03/KakaoTalk_20190302_202004400.jpg">
            <a:extLst>
              <a:ext uri="{FF2B5EF4-FFF2-40B4-BE49-F238E27FC236}">
                <a16:creationId xmlns:a16="http://schemas.microsoft.com/office/drawing/2014/main" id="{72BC5024-77DA-4703-B80A-9BA4308F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09" y="5263449"/>
            <a:ext cx="2634716" cy="132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5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A40AD2-FDD0-4BC0-BE4A-E6602275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컨셉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B0F2B9-7CC8-45F1-975B-0C180312D5CA}"/>
              </a:ext>
            </a:extLst>
          </p:cNvPr>
          <p:cNvSpPr>
            <a:spLocks noGrp="1"/>
          </p:cNvSpPr>
          <p:nvPr>
            <p:ph idx="1"/>
          </p:nvPr>
        </p:nvSpPr>
        <p:spPr>
          <a:ln w="12700">
            <a:solidFill>
              <a:srgbClr val="00B050"/>
            </a:solidFill>
          </a:ln>
        </p:spPr>
        <p:txBody>
          <a:bodyPr/>
          <a:lstStyle/>
          <a:p>
            <a:pPr fontAlgn="base"/>
            <a:r>
              <a:rPr lang="ko-KR" altLang="en-US" dirty="0"/>
              <a:t>한반도 최대 미군기지였던 부평 </a:t>
            </a:r>
            <a:r>
              <a:rPr lang="ko-KR" altLang="en-US" dirty="0" err="1"/>
              <a:t>애스컴시티</a:t>
            </a:r>
            <a:r>
              <a:rPr lang="en-US" altLang="ko-KR" dirty="0"/>
              <a:t>(ASCOMCITY: Army Service Command City) </a:t>
            </a:r>
            <a:r>
              <a:rPr lang="ko-KR" altLang="en-US" dirty="0"/>
              <a:t>옛터는 한국대중음악의 새로운 싹을 </a:t>
            </a:r>
            <a:r>
              <a:rPr lang="ko-KR" altLang="en-US" dirty="0" err="1"/>
              <a:t>튀</a:t>
            </a:r>
            <a:r>
              <a:rPr lang="ko-KR" altLang="en-US" dirty="0"/>
              <a:t> 운 중심 장소로서 역사성을 지니고 있음을 확인하고 이를 </a:t>
            </a:r>
            <a:r>
              <a:rPr lang="ko-KR" altLang="en-US" dirty="0" err="1"/>
              <a:t>복권시키기</a:t>
            </a:r>
            <a:r>
              <a:rPr lang="ko-KR" altLang="en-US" dirty="0"/>
              <a:t> 위함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ko-KR" altLang="en-US" dirty="0"/>
              <a:t>현재 한류의 근원이 부평의 </a:t>
            </a:r>
            <a:r>
              <a:rPr lang="ko-KR" altLang="en-US" dirty="0" err="1"/>
              <a:t>애스컴시티</a:t>
            </a:r>
            <a:r>
              <a:rPr lang="ko-KR" altLang="en-US" dirty="0"/>
              <a:t> 미군기지에서 펼쳐진 한국 청년들의 대중음악 활동에서부터 생긴 것임을 전국에 널리 인식시킴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414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EE934DB7-35D5-4174-BD74-F017B96E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81038"/>
            <a:ext cx="1426828" cy="493422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기획 의도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C676662F-426C-4DE1-AE4A-B931158EB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330675"/>
            <a:ext cx="5084428" cy="4351338"/>
          </a:xfrm>
          <a:ln w="12700"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ko-KR" altLang="en-US" sz="2000" dirty="0"/>
              <a:t>부평 </a:t>
            </a:r>
            <a:r>
              <a:rPr lang="ko-KR" altLang="en-US" sz="2000" dirty="0" err="1"/>
              <a:t>애스컴시티</a:t>
            </a:r>
            <a:r>
              <a:rPr lang="ko-KR" altLang="en-US" sz="2000" dirty="0"/>
              <a:t> 미군기지 옛터와 반환 예정인 부평 캠프마켓 미군부대를 상설적으로 대중음악 중심의 문화예술공연장소로 활용하는 방안을 밴드 공연으로서 새롭게 제시함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이를 근거로 냉전시대의 상징 공간으로서 부평 미군기지를 평화의 상징 공간으로서</a:t>
            </a:r>
            <a:r>
              <a:rPr lang="en-US" altLang="ko-KR" sz="2000" dirty="0"/>
              <a:t>, </a:t>
            </a:r>
            <a:r>
              <a:rPr lang="ko-KR" altLang="en-US" sz="2000" dirty="0"/>
              <a:t>그리고 한국대중음악의 </a:t>
            </a:r>
            <a:r>
              <a:rPr lang="ko-KR" altLang="en-US" sz="2000" dirty="0" err="1"/>
              <a:t>메카로서</a:t>
            </a:r>
            <a:r>
              <a:rPr lang="ko-KR" altLang="en-US" sz="2000" dirty="0"/>
              <a:t> 탈바꿈해 부평지역의 새로운 문화예술의 명소로 만들고자 함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3967AE2-F1EE-4472-A6DC-5ED927827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371" y="1330675"/>
            <a:ext cx="5084428" cy="4351338"/>
          </a:xfrm>
          <a:ln w="12700"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ko-KR" altLang="en-US" sz="2000" dirty="0"/>
              <a:t>부평 지역의 문화예술인들의 공연과 창작발표 기회 확대와 신진 청년 예술인들의 작품 발표기회도 확장시키는 목표</a:t>
            </a:r>
            <a:r>
              <a:rPr lang="en-US" altLang="ko-KR" sz="2000" dirty="0"/>
              <a:t>. 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또한 상설적인 공연 기획을 통해서 부평 지역의 청년들의 문화예술 관련 일거리를 새롭게 창출하여 부평 지역 경제에도 이바지함을 목표로 함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189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김미령1\Desktop\2ㅈㅈㅈ.jpg">
            <a:extLst>
              <a:ext uri="{FF2B5EF4-FFF2-40B4-BE49-F238E27FC236}">
                <a16:creationId xmlns:a16="http://schemas.microsoft.com/office/drawing/2014/main" id="{95E41634-DBB1-4FC8-8581-09DA422B2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123" y="763398"/>
            <a:ext cx="6786458" cy="5402622"/>
          </a:xfrm>
          <a:prstGeom prst="rect">
            <a:avLst/>
          </a:prstGeom>
          <a:noFill/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95190DA-C79B-41CD-80B9-39569C8E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02166" cy="398273"/>
          </a:xfrm>
        </p:spPr>
        <p:txBody>
          <a:bodyPr>
            <a:normAutofit/>
          </a:bodyPr>
          <a:lstStyle/>
          <a:p>
            <a:r>
              <a:rPr lang="en-US" altLang="ko-KR" sz="1400" dirty="0"/>
              <a:t>[</a:t>
            </a:r>
            <a:r>
              <a:rPr lang="ko-KR" altLang="en-US" sz="1400" dirty="0"/>
              <a:t>참고</a:t>
            </a:r>
            <a:r>
              <a:rPr lang="en-US" altLang="ko-KR" sz="1400" dirty="0"/>
              <a:t>: </a:t>
            </a:r>
            <a:r>
              <a:rPr lang="ko-KR" altLang="en-US" sz="1400" dirty="0"/>
              <a:t>부평 </a:t>
            </a:r>
            <a:r>
              <a:rPr lang="en-US" altLang="ko-KR" sz="1400" dirty="0"/>
              <a:t>ASCOMCITY-1960</a:t>
            </a:r>
            <a:r>
              <a:rPr lang="ko-KR" altLang="en-US" sz="1400" dirty="0"/>
              <a:t>년대 중반</a:t>
            </a:r>
            <a:r>
              <a:rPr lang="en-US" altLang="ko-KR" sz="1400" dirty="0"/>
              <a:t>]</a:t>
            </a:r>
            <a:endParaRPr lang="ko-KR" altLang="en-US" sz="1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7870B12-BBA7-411C-9DEF-67751BE33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842" y="509691"/>
            <a:ext cx="104308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601560200" descr="EMB00003b940966">
            <a:extLst>
              <a:ext uri="{FF2B5EF4-FFF2-40B4-BE49-F238E27FC236}">
                <a16:creationId xmlns:a16="http://schemas.microsoft.com/office/drawing/2014/main" id="{30FB970F-4473-46AB-BDE6-AD5DEAE1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77" y="763398"/>
            <a:ext cx="3956702" cy="54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2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65EC36A5-7622-4E0C-BD6A-E28A5FAC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156670" cy="775778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장소 특징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0471668-13CD-41F1-BE4F-483BAEF54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290"/>
            <a:ext cx="10515600" cy="5201174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fontAlgn="base" latinLnBrk="0"/>
            <a:r>
              <a:rPr lang="ko-KR" altLang="en-US" sz="1600" dirty="0"/>
              <a:t>부평 </a:t>
            </a:r>
            <a:r>
              <a:rPr lang="ko-KR" altLang="en-US" sz="1600" dirty="0" err="1"/>
              <a:t>애스컴시티</a:t>
            </a:r>
            <a:r>
              <a:rPr lang="ko-KR" altLang="en-US" sz="1600" dirty="0"/>
              <a:t> 미군기지와 그 주변은 한국 대중음악을 이끈 중심 장소</a:t>
            </a:r>
            <a:endParaRPr lang="en-US" altLang="ko-KR" sz="1600" dirty="0"/>
          </a:p>
          <a:p>
            <a:pPr marL="0" indent="0" fontAlgn="base" latinLnBrk="0">
              <a:buNone/>
            </a:pPr>
            <a:r>
              <a:rPr lang="en-US" altLang="ko-KR" sz="1600" dirty="0"/>
              <a:t>   - 1950</a:t>
            </a:r>
            <a:r>
              <a:rPr lang="ko-KR" altLang="en-US" sz="1600" dirty="0"/>
              <a:t>년대 중반부터 </a:t>
            </a:r>
            <a:r>
              <a:rPr lang="en-US" altLang="ko-KR" sz="1600" dirty="0"/>
              <a:t>1970</a:t>
            </a:r>
            <a:r>
              <a:rPr lang="ko-KR" altLang="en-US" sz="1600" dirty="0"/>
              <a:t>년 중반까지 영내 클럽 </a:t>
            </a:r>
            <a:r>
              <a:rPr lang="en-US" altLang="ko-KR" sz="1600" dirty="0"/>
              <a:t>22</a:t>
            </a:r>
            <a:r>
              <a:rPr lang="ko-KR" altLang="en-US" sz="1600" dirty="0"/>
              <a:t>개</a:t>
            </a:r>
            <a:r>
              <a:rPr lang="en-US" altLang="ko-KR" sz="1600" dirty="0"/>
              <a:t>. </a:t>
            </a:r>
          </a:p>
          <a:p>
            <a:pPr marL="0" indent="0" fontAlgn="base" latinLnBrk="0">
              <a:buNone/>
            </a:pPr>
            <a:r>
              <a:rPr lang="ko-KR" altLang="en-US" sz="1600" dirty="0"/>
              <a:t>   </a:t>
            </a:r>
            <a:r>
              <a:rPr lang="en-US" altLang="ko-KR" sz="1600" dirty="0"/>
              <a:t>- </a:t>
            </a:r>
            <a:r>
              <a:rPr lang="ko-KR" altLang="en-US" sz="1600" dirty="0"/>
              <a:t>부평 신촌에 자리한 영외 클럽에는 </a:t>
            </a:r>
            <a:r>
              <a:rPr lang="en-US" altLang="ko-KR" sz="1600" dirty="0"/>
              <a:t>22</a:t>
            </a:r>
            <a:r>
              <a:rPr lang="ko-KR" altLang="en-US" sz="1600" dirty="0"/>
              <a:t>개</a:t>
            </a:r>
            <a:r>
              <a:rPr lang="en-US" altLang="ko-KR" sz="1600" dirty="0"/>
              <a:t>. </a:t>
            </a:r>
          </a:p>
          <a:p>
            <a:pPr marL="0" indent="0" fontAlgn="base" latinLnBrk="0">
              <a:buNone/>
            </a:pPr>
            <a:r>
              <a:rPr lang="en-US" altLang="ko-KR" sz="1600" dirty="0"/>
              <a:t>   - </a:t>
            </a:r>
            <a:r>
              <a:rPr lang="ko-KR" altLang="en-US" sz="1600" dirty="0"/>
              <a:t>부평 삼릉에는 미</a:t>
            </a:r>
            <a:r>
              <a:rPr lang="en-US" altLang="ko-KR" sz="1600" dirty="0"/>
              <a:t>8</a:t>
            </a:r>
            <a:r>
              <a:rPr lang="ko-KR" altLang="en-US" sz="1600" dirty="0"/>
              <a:t>군 오디션 통과한 한국 청년 뮤지션 </a:t>
            </a:r>
            <a:r>
              <a:rPr lang="en-US" altLang="ko-KR" sz="1600" dirty="0"/>
              <a:t>300</a:t>
            </a:r>
            <a:r>
              <a:rPr lang="ko-KR" altLang="en-US" sz="1600" dirty="0"/>
              <a:t>여명 집단 거주</a:t>
            </a:r>
            <a:endParaRPr lang="en-US" altLang="ko-KR" sz="1600" dirty="0"/>
          </a:p>
          <a:p>
            <a:pPr marL="0" indent="0" fontAlgn="base" latinLnBrk="0">
              <a:buNone/>
            </a:pPr>
            <a:r>
              <a:rPr lang="en-US" altLang="ko-KR" sz="1600" dirty="0">
                <a:solidFill>
                  <a:srgbClr val="FF0000"/>
                </a:solidFill>
              </a:rPr>
              <a:t>     (</a:t>
            </a:r>
            <a:r>
              <a:rPr lang="ko-KR" altLang="en-US" sz="1600" dirty="0">
                <a:solidFill>
                  <a:srgbClr val="FF0000"/>
                </a:solidFill>
              </a:rPr>
              <a:t>팝 음악 중심의 새로운 리듬을 받아들였던 한국에서 유일한 대중음악 </a:t>
            </a:r>
            <a:r>
              <a:rPr lang="ko-KR" altLang="en-US" sz="1600" dirty="0" err="1">
                <a:solidFill>
                  <a:srgbClr val="FF0000"/>
                </a:solidFill>
              </a:rPr>
              <a:t>창작레지던스</a:t>
            </a:r>
            <a:r>
              <a:rPr lang="ko-KR" altLang="en-US" sz="1600" dirty="0">
                <a:solidFill>
                  <a:srgbClr val="FF0000"/>
                </a:solidFill>
              </a:rPr>
              <a:t> 장소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</a:p>
          <a:p>
            <a:pPr fontAlgn="base" latinLnBrk="0"/>
            <a:endParaRPr lang="ko-KR" altLang="en-US" sz="1600" dirty="0"/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부평 </a:t>
            </a:r>
            <a:r>
              <a:rPr lang="ko-KR" altLang="en-US" sz="1600" kern="0" spc="-5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애스컴시티는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한국 대중음악의 시발점이 되었고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, 1970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년대 한국 대중음악이 급격하게 확산시키는 자양분 역할을 한 곳이기에 현재 </a:t>
            </a:r>
            <a:r>
              <a:rPr lang="ko-KR" altLang="en-US" sz="2000" i="1" u="sng" kern="0" spc="-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한류 뿌리로서 한국 대중음악 </a:t>
            </a:r>
            <a:r>
              <a:rPr lang="ko-KR" altLang="en-US" sz="2000" i="1" u="sng" kern="0" spc="-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메카로서의</a:t>
            </a:r>
            <a:r>
              <a:rPr lang="ko-KR" altLang="en-US" sz="2000" i="1" u="sng" kern="0" spc="-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 장소성과 역사성 지님</a:t>
            </a:r>
            <a:r>
              <a:rPr lang="en-US" altLang="ko-KR" sz="2000" i="1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. </a:t>
            </a: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endParaRPr lang="en-US" altLang="ko-KR" sz="1600" kern="0" spc="-50" dirty="0">
              <a:solidFill>
                <a:srgbClr val="000000"/>
              </a:solidFill>
              <a:latin typeface="맑은 고딕" panose="020B0503020000020004" pitchFamily="50" charset="-127"/>
              <a:sym typeface="Wingdings" panose="05000000000000000000" pitchFamily="2" charset="2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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부평 </a:t>
            </a:r>
            <a:r>
              <a:rPr lang="ko-KR" altLang="en-US" sz="1600" kern="0" spc="-5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애스컴시티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미군기지에 속해 있던 부평 캠프마켓 미군부지는 반환 예정지로서 향후 한국대중음악을 중심지로서 역사성을 기반하여 남아 있는 건물들을 그대로 활용하고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자연 상태 부지를 그대로 활용한 세계적인 </a:t>
            </a:r>
            <a:r>
              <a:rPr lang="ko-KR" altLang="en-US" sz="1600" kern="0" spc="-5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에코뮤지엄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문화예술공연장소로서 손색이 없는 역사성과 자연성을 그대로 간직한 장소로서 부평 캠프마켓을 활용할 수 있음을 부평 지역 문화예술인들의 문화 </a:t>
            </a:r>
            <a:r>
              <a:rPr lang="ko-KR" altLang="en-US" sz="1600" kern="0" spc="-5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예술활동으로서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인천 부평 시민들에게 제시함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.</a:t>
            </a:r>
            <a:endParaRPr lang="ko-KR" altLang="en-US" sz="1600" kern="0" dirty="0">
              <a:solidFill>
                <a:srgbClr val="000000"/>
              </a:solidFill>
              <a:latin typeface="한컴바탕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421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D26E5B-E231-418F-A9D4-30D6608A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455"/>
            <a:ext cx="1787554" cy="347939"/>
          </a:xfrm>
        </p:spPr>
        <p:txBody>
          <a:bodyPr>
            <a:normAutofit/>
          </a:bodyPr>
          <a:lstStyle/>
          <a:p>
            <a:r>
              <a:rPr lang="ko-KR" altLang="en-US" sz="1400" dirty="0"/>
              <a:t>세부 사업 프로그램</a:t>
            </a:r>
          </a:p>
        </p:txBody>
      </p:sp>
      <p:graphicFrame>
        <p:nvGraphicFramePr>
          <p:cNvPr id="13" name="내용 개체 틀 12">
            <a:extLst>
              <a:ext uri="{FF2B5EF4-FFF2-40B4-BE49-F238E27FC236}">
                <a16:creationId xmlns:a16="http://schemas.microsoft.com/office/drawing/2014/main" id="{AB623911-480A-4AF6-86E1-BBDB0E4FDAC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2650720"/>
              </p:ext>
            </p:extLst>
          </p:nvPr>
        </p:nvGraphicFramePr>
        <p:xfrm>
          <a:off x="838200" y="605148"/>
          <a:ext cx="5004787" cy="5924894"/>
        </p:xfrm>
        <a:graphic>
          <a:graphicData uri="http://schemas.openxmlformats.org/drawingml/2006/table">
            <a:tbl>
              <a:tblPr/>
              <a:tblGrid>
                <a:gridCol w="401181">
                  <a:extLst>
                    <a:ext uri="{9D8B030D-6E8A-4147-A177-3AD203B41FA5}">
                      <a16:colId xmlns:a16="http://schemas.microsoft.com/office/drawing/2014/main" val="249009244"/>
                    </a:ext>
                  </a:extLst>
                </a:gridCol>
                <a:gridCol w="690596">
                  <a:extLst>
                    <a:ext uri="{9D8B030D-6E8A-4147-A177-3AD203B41FA5}">
                      <a16:colId xmlns:a16="http://schemas.microsoft.com/office/drawing/2014/main" val="2625547393"/>
                    </a:ext>
                  </a:extLst>
                </a:gridCol>
                <a:gridCol w="3041635">
                  <a:extLst>
                    <a:ext uri="{9D8B030D-6E8A-4147-A177-3AD203B41FA5}">
                      <a16:colId xmlns:a16="http://schemas.microsoft.com/office/drawing/2014/main" val="2553141600"/>
                    </a:ext>
                  </a:extLst>
                </a:gridCol>
                <a:gridCol w="871375">
                  <a:extLst>
                    <a:ext uri="{9D8B030D-6E8A-4147-A177-3AD203B41FA5}">
                      <a16:colId xmlns:a16="http://schemas.microsoft.com/office/drawing/2014/main" val="3214491419"/>
                    </a:ext>
                  </a:extLst>
                </a:gridCol>
              </a:tblGrid>
              <a:tr h="1580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 신촌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음악클럽마을이다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4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장소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 신촌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부평공원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부평대중음악둘레길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답사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인천지역 밴드 공연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부평대중음악둘레길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리본 달기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66828"/>
                  </a:ext>
                </a:extLst>
              </a:tr>
              <a:tr h="13294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 캠프마켓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평화를 지향하다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5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장소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 부영공원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대중음악둘레길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답사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인천지역 밴드 공연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부평대중음악둘레길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리본달기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무료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058734"/>
                  </a:ext>
                </a:extLst>
              </a:tr>
              <a:tr h="13294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 삼릉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음악인마을이다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장소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 삼릉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줄사택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임시공연장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부평대중음악둘레길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답사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인천지역 밴드 공연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부쳥대중음악둘레길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리본 달기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132649"/>
                  </a:ext>
                </a:extLst>
              </a:tr>
              <a:tr h="13294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드림보트를 기억하자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7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장소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부일옥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앞마당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부평대중음악둘레길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답사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인천지역 밴드 공연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부쳥대중음악둘레길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리본 달기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3236" marR="33236" marT="9189" marB="91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484520"/>
                  </a:ext>
                </a:extLst>
              </a:tr>
            </a:tbl>
          </a:graphicData>
        </a:graphic>
      </p:graphicFrame>
      <p:graphicFrame>
        <p:nvGraphicFramePr>
          <p:cNvPr id="14" name="내용 개체 틀 13">
            <a:extLst>
              <a:ext uri="{FF2B5EF4-FFF2-40B4-BE49-F238E27FC236}">
                <a16:creationId xmlns:a16="http://schemas.microsoft.com/office/drawing/2014/main" id="{4B46B4E8-2175-44FB-B1F0-A2F56809C6A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5298690"/>
              </p:ext>
            </p:extLst>
          </p:nvPr>
        </p:nvGraphicFramePr>
        <p:xfrm>
          <a:off x="6021198" y="605148"/>
          <a:ext cx="5181600" cy="5924896"/>
        </p:xfrm>
        <a:graphic>
          <a:graphicData uri="http://schemas.openxmlformats.org/drawingml/2006/table">
            <a:tbl>
              <a:tblPr/>
              <a:tblGrid>
                <a:gridCol w="415354">
                  <a:extLst>
                    <a:ext uri="{9D8B030D-6E8A-4147-A177-3AD203B41FA5}">
                      <a16:colId xmlns:a16="http://schemas.microsoft.com/office/drawing/2014/main" val="108492672"/>
                    </a:ext>
                  </a:extLst>
                </a:gridCol>
                <a:gridCol w="714994">
                  <a:extLst>
                    <a:ext uri="{9D8B030D-6E8A-4147-A177-3AD203B41FA5}">
                      <a16:colId xmlns:a16="http://schemas.microsoft.com/office/drawing/2014/main" val="869003450"/>
                    </a:ext>
                  </a:extLst>
                </a:gridCol>
                <a:gridCol w="3149092">
                  <a:extLst>
                    <a:ext uri="{9D8B030D-6E8A-4147-A177-3AD203B41FA5}">
                      <a16:colId xmlns:a16="http://schemas.microsoft.com/office/drawing/2014/main" val="2368029072"/>
                    </a:ext>
                  </a:extLst>
                </a:gridCol>
                <a:gridCol w="902160">
                  <a:extLst>
                    <a:ext uri="{9D8B030D-6E8A-4147-A177-3AD203B41FA5}">
                      <a16:colId xmlns:a16="http://schemas.microsoft.com/office/drawing/2014/main" val="1621452597"/>
                    </a:ext>
                  </a:extLst>
                </a:gridCol>
              </a:tblGrid>
              <a:tr h="14812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한국대중음악의 중심지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8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장소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부평공원 임시공연장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부평대중음악둘레길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답사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인천지역 밴드 공연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부쳥대중음악둘레길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리본 달기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630685"/>
                  </a:ext>
                </a:extLst>
              </a:tr>
              <a:tr h="14812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주제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돌아가는 삼각지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배호를 추모하며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일시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9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장소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 삼릉 줄사택 임시공연장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부평대중음악둘레길 답사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인천지역 밴드 공연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부쳥대중음악둘레길 리본 달기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501277"/>
                  </a:ext>
                </a:extLst>
              </a:tr>
              <a:tr h="14812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주제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평화의 기지로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애스컴시티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일시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10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장소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부영공원 임시공연장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부평대중음악둘레길 답사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인천지역 밴드 공연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부평대중음악둘레길 리본 달기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537277"/>
                  </a:ext>
                </a:extLst>
              </a:tr>
              <a:tr h="14812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부평대중음악둘레길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세계최초의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음악길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11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장소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 삼릉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줄사택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임시공연장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부평대중음악둘레길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답사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인천지역 밴드 공연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부쳥대중음악둘레길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리본 달기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4410" marR="34410" marT="9513" marB="9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891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05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37C003-E742-43F0-8A67-5DD857EC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921778" cy="515719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사업 예상 성과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88413B-C598-414E-B379-C8B01FDC0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253331"/>
            <a:ext cx="5181600" cy="4428682"/>
          </a:xfrm>
          <a:ln w="12700">
            <a:solidFill>
              <a:srgbClr val="00B050"/>
            </a:solidFill>
          </a:ln>
        </p:spPr>
        <p:txBody>
          <a:bodyPr>
            <a:normAutofit fontScale="47500" lnSpcReduction="20000"/>
          </a:bodyPr>
          <a:lstStyle/>
          <a:p>
            <a:pPr fontAlgn="base" latinLnBrk="0"/>
            <a:r>
              <a:rPr lang="ko-KR" altLang="en-US" dirty="0"/>
              <a:t>부평에서만 존재가 가능한 ‘부평 </a:t>
            </a:r>
            <a:r>
              <a:rPr lang="ko-KR" altLang="en-US" dirty="0" err="1"/>
              <a:t>대중음악둘레길</a:t>
            </a:r>
            <a:r>
              <a:rPr lang="ko-KR" altLang="en-US" dirty="0"/>
              <a:t>’ 대중화를 통한  문화 관광 명소화</a:t>
            </a:r>
          </a:p>
          <a:p>
            <a:pPr marL="0" indent="0" fontAlgn="base" latinLnBrk="0">
              <a:buNone/>
            </a:pP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 - 1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코스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부평 캠프마켓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영내 클럽 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22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개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kern="0" spc="-50" dirty="0">
              <a:solidFill>
                <a:srgbClr val="000000"/>
              </a:solidFill>
              <a:latin typeface="한컴바탕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 - 2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코스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평 신촌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영외 클럽 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22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개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 - 3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코스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부평 삼릉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뮤지션 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300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여명 거주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) : 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배호 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1961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년 부평 삼거리에 거주 </a:t>
            </a: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  <a:p>
            <a:pPr marL="0" indent="0" fontAlgn="base">
              <a:buNone/>
            </a:pPr>
            <a:r>
              <a:rPr lang="ko-KR" altLang="en-US" dirty="0"/>
              <a:t>        </a:t>
            </a:r>
            <a:r>
              <a:rPr lang="ko-KR" altLang="en-US" dirty="0">
                <a:solidFill>
                  <a:srgbClr val="FF0000"/>
                </a:solidFill>
              </a:rPr>
              <a:t>* 향후 </a:t>
            </a:r>
            <a:r>
              <a:rPr lang="en-US" altLang="ko-KR" dirty="0">
                <a:solidFill>
                  <a:srgbClr val="FF0000"/>
                </a:solidFill>
              </a:rPr>
              <a:t>6</a:t>
            </a:r>
            <a:r>
              <a:rPr lang="ko-KR" altLang="en-US" dirty="0">
                <a:solidFill>
                  <a:srgbClr val="FF0000"/>
                </a:solidFill>
              </a:rPr>
              <a:t>개 코스로 조성 확대 계획</a:t>
            </a: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△ 표지판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(QR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코드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설치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부평구와 협의해서 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2019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년도 해당 사업에 코스별 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3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개 설치 예정 </a:t>
            </a: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△ </a:t>
            </a:r>
            <a:r>
              <a:rPr lang="ko-KR" altLang="en-US" kern="0" spc="-5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대중음악둘레길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관광 안내소 설치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부평구와 협의해서 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2019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년도에 시범 사업 추진</a:t>
            </a: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△ ‘인천 투어 버스’ 배차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인천관광공사와 협의해서 코스 협의 추진</a:t>
            </a: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△ 미군부대로 연결된 폐선 ‘제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6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종합창선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군용철로’ 활용한 대중음악 관광 상품 개발</a:t>
            </a: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6F3383-4186-410F-A643-2AF26851A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253331"/>
            <a:ext cx="5181600" cy="4428682"/>
          </a:xfrm>
          <a:ln w="12700">
            <a:solidFill>
              <a:srgbClr val="00B050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반환 예정인 부평 캠프마켓 미군부대 활용한 ‘제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회 부평 </a:t>
            </a:r>
            <a:r>
              <a:rPr lang="ko-KR" altLang="en-US" kern="0" spc="-5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애스컴시티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평화 페스티벌’ 개최</a:t>
            </a:r>
            <a:endParaRPr lang="en-US" altLang="ko-KR" kern="0" spc="-5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 </a:t>
            </a:r>
            <a:r>
              <a:rPr lang="en-US" altLang="ko-KR" kern="0" spc="-50" dirty="0">
                <a:solidFill>
                  <a:srgbClr val="0070C0"/>
                </a:solidFill>
                <a:latin typeface="맑은 고딕" panose="020B0503020000020004" pitchFamily="50" charset="-127"/>
              </a:rPr>
              <a:t>*</a:t>
            </a:r>
            <a:r>
              <a:rPr lang="ko-KR" altLang="en-US" kern="0" spc="-50" dirty="0">
                <a:solidFill>
                  <a:srgbClr val="0070C0"/>
                </a:solidFill>
                <a:latin typeface="맑은 고딕" panose="020B0503020000020004" pitchFamily="50" charset="-127"/>
              </a:rPr>
              <a:t>문화가 있는 날 </a:t>
            </a:r>
            <a:r>
              <a:rPr lang="en-US" altLang="ko-KR" kern="0" spc="-50" dirty="0">
                <a:solidFill>
                  <a:srgbClr val="0070C0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kern="0" spc="-50" dirty="0">
                <a:solidFill>
                  <a:srgbClr val="0070C0"/>
                </a:solidFill>
                <a:latin typeface="맑은 고딕" panose="020B0503020000020004" pitchFamily="50" charset="-127"/>
              </a:rPr>
              <a:t>회 행사를 다른 기관들과 협력해서 축제로 확대시킴 </a:t>
            </a:r>
            <a:endParaRPr lang="en-US" altLang="ko-KR" kern="0" spc="-50" dirty="0">
              <a:solidFill>
                <a:srgbClr val="0070C0"/>
              </a:solidFill>
              <a:latin typeface="맑은 고딕" panose="020B0503020000020004" pitchFamily="50" charset="-127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ko-KR" altLang="en-US" sz="2000" kern="0" dirty="0">
                <a:solidFill>
                  <a:srgbClr val="0070C0"/>
                </a:solidFill>
                <a:latin typeface="한컴바탕"/>
              </a:rPr>
              <a:t>   </a:t>
            </a:r>
            <a:r>
              <a:rPr lang="en-US" altLang="ko-KR" sz="2000" kern="0" dirty="0">
                <a:solidFill>
                  <a:srgbClr val="0070C0"/>
                </a:solidFill>
                <a:latin typeface="한컴바탕"/>
              </a:rPr>
              <a:t>* </a:t>
            </a:r>
            <a:r>
              <a:rPr lang="ko-KR" altLang="en-US" kern="0" spc="-50" dirty="0">
                <a:solidFill>
                  <a:srgbClr val="0070C0"/>
                </a:solidFill>
                <a:latin typeface="맑은 고딕" panose="020B0503020000020004" pitchFamily="50" charset="-127"/>
              </a:rPr>
              <a:t>미</a:t>
            </a:r>
            <a:r>
              <a:rPr lang="en-US" altLang="ko-KR" kern="0" spc="-50" dirty="0">
                <a:solidFill>
                  <a:srgbClr val="0070C0"/>
                </a:solidFill>
                <a:latin typeface="맑은 고딕" panose="020B0503020000020004" pitchFamily="50" charset="-127"/>
              </a:rPr>
              <a:t>8</a:t>
            </a:r>
            <a:r>
              <a:rPr lang="ko-KR" altLang="en-US" kern="0" spc="-50" dirty="0">
                <a:solidFill>
                  <a:srgbClr val="0070C0"/>
                </a:solidFill>
                <a:latin typeface="맑은 고딕" panose="020B0503020000020004" pitchFamily="50" charset="-127"/>
              </a:rPr>
              <a:t>군사령부에 부평구 한미친선협의회를 통해서 사업 추진 기간에는 일시 개방 협조 요청 예정</a:t>
            </a:r>
            <a:r>
              <a:rPr lang="en-US" altLang="ko-KR" kern="0" spc="-50" dirty="0">
                <a:solidFill>
                  <a:srgbClr val="0070C0"/>
                </a:solidFill>
                <a:latin typeface="맑은 고딕" panose="020B0503020000020004" pitchFamily="50" charset="-127"/>
              </a:rPr>
              <a:t>.</a:t>
            </a: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인천시가 현재 유치 추진 중인 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‘</a:t>
            </a:r>
            <a:r>
              <a:rPr lang="ko-KR" altLang="en-US" kern="0" spc="-5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한국대중음악자료원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’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부평 캠프마켓 미군부대에 유치 장소로 결정하기 위한 교두보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역할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.</a:t>
            </a:r>
            <a:endParaRPr lang="ko-KR" altLang="en-US" sz="2000" kern="0" dirty="0">
              <a:solidFill>
                <a:srgbClr val="000000"/>
              </a:solidFill>
              <a:latin typeface="한컴바탕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19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1099</Words>
  <Application>Microsoft Office PowerPoint</Application>
  <PresentationFormat>와이드스크린</PresentationFormat>
  <Paragraphs>153</Paragraphs>
  <Slides>13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한컴바탕</vt:lpstr>
      <vt:lpstr>함초롬바탕</vt:lpstr>
      <vt:lpstr>Arial</vt:lpstr>
      <vt:lpstr>Office 테마</vt:lpstr>
      <vt:lpstr> 한국 밴드 꿈, 부평대중음악둘레길 거닐다</vt:lpstr>
      <vt:lpstr>왜 하는가?</vt:lpstr>
      <vt:lpstr>프로그램</vt:lpstr>
      <vt:lpstr>컨셉</vt:lpstr>
      <vt:lpstr>기획 의도</vt:lpstr>
      <vt:lpstr>[참고: 부평 ASCOMCITY-1960년대 중반]</vt:lpstr>
      <vt:lpstr>장소 특징</vt:lpstr>
      <vt:lpstr>세부 사업 프로그램</vt:lpstr>
      <vt:lpstr>사업 예상 성과</vt:lpstr>
      <vt:lpstr>추진 체계</vt:lpstr>
      <vt:lpstr> 방탄소년단의 뿌리는 어디인가?                                                     </vt:lpstr>
      <vt:lpstr>꿈을 꿉니다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문화가 있는 날 &lt;지역문화 콘텐츠 특성화&gt; 공모사업  한국 밴드 꿈, 부평대중음악둘레길을 거닐다 </dc:title>
  <dc:creator>부평의제21</dc:creator>
  <cp:lastModifiedBy>부평의제21</cp:lastModifiedBy>
  <cp:revision>18</cp:revision>
  <dcterms:created xsi:type="dcterms:W3CDTF">2019-03-08T01:15:10Z</dcterms:created>
  <dcterms:modified xsi:type="dcterms:W3CDTF">2019-03-08T04:02:42Z</dcterms:modified>
</cp:coreProperties>
</file>